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74" r:id="rId6"/>
    <p:sldId id="273" r:id="rId7"/>
    <p:sldId id="262" r:id="rId8"/>
    <p:sldId id="276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Hakgyoansim Jiugae R" panose="02020603020101020101" pitchFamily="18" charset="-127"/>
      <p:regular r:id="rId15"/>
    </p:embeddedFont>
    <p:embeddedFont>
      <p:font typeface="Pretendard Black" panose="02000A03000000020004" pitchFamily="2" charset="-127"/>
      <p:bold r:id="rId16"/>
    </p:embeddedFont>
    <p:embeddedFont>
      <p:font typeface="Pretendard Bold" panose="02000803000000020004" pitchFamily="2" charset="-127"/>
      <p:bold r:id="rId17"/>
    </p:embeddedFont>
    <p:embeddedFont>
      <p:font typeface="Pretendard ExtraBold" panose="02000903000000020004" pitchFamily="2" charset="-127"/>
      <p:bold r:id="rId18"/>
    </p:embeddedFont>
    <p:embeddedFont>
      <p:font typeface="Pretendard Regular" panose="02000503000000020004" pitchFamily="2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89" autoAdjust="0"/>
  </p:normalViewPr>
  <p:slideViewPr>
    <p:cSldViewPr>
      <p:cViewPr varScale="1">
        <p:scale>
          <a:sx n="80" d="100"/>
          <a:sy n="80" d="100"/>
        </p:scale>
        <p:origin x="2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633C9-AFD6-1045-8D40-BFB4A1F9379E}" type="datetimeFigureOut">
              <a:rPr kumimoji="1" lang="ko-KR" altLang="en-US" smtClean="0"/>
              <a:t>2024. 10. 4.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2B514-6663-7749-BA90-B6CAC82C15F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866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547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BECDC-4BF6-377F-5B4D-3C9BFF207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92353B-A502-65EC-206A-2EBFCB376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D31A13-6F1F-0E6C-7AC0-F00241A59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F2EEA-D404-19F2-F11F-9C2A9AB4C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142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57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40.png"/><Relationship Id="rId21" Type="http://schemas.openxmlformats.org/officeDocument/2006/relationships/image" Target="../media/image16.png"/><Relationship Id="rId7" Type="http://schemas.openxmlformats.org/officeDocument/2006/relationships/image" Target="../media/image44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55.png"/><Relationship Id="rId2" Type="http://schemas.openxmlformats.org/officeDocument/2006/relationships/image" Target="../media/image2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6.png"/><Relationship Id="rId24" Type="http://schemas.openxmlformats.org/officeDocument/2006/relationships/image" Target="../media/image54.png"/><Relationship Id="rId5" Type="http://schemas.openxmlformats.org/officeDocument/2006/relationships/image" Target="../media/image42.png"/><Relationship Id="rId15" Type="http://schemas.openxmlformats.org/officeDocument/2006/relationships/image" Target="../media/image10.png"/><Relationship Id="rId23" Type="http://schemas.openxmlformats.org/officeDocument/2006/relationships/image" Target="../media/image53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image" Target="../media/image41.png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33500"/>
            <a:ext cx="183642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11300"/>
            <a:ext cx="18364200" cy="725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7023100"/>
            <a:ext cx="7937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28800" y="7315200"/>
            <a:ext cx="7962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1">
                <a:solidFill>
                  <a:srgbClr val="111111"/>
                </a:solidFill>
                <a:latin typeface="Pretendard Bold"/>
              </a:rPr>
              <a:t>Team A : </a:t>
            </a:r>
            <a:r>
              <a:rPr lang="en-US" sz="3000" b="1" i="0" u="none" strike="noStrike">
                <a:solidFill>
                  <a:srgbClr val="111111"/>
                </a:solidFill>
                <a:latin typeface="Pretendard Bold"/>
              </a:rPr>
              <a:t>A</a:t>
            </a:r>
            <a:r>
              <a:rPr lang="en-US" sz="3000" b="1" i="0" u="none" strike="noStrike" dirty="0">
                <a:solidFill>
                  <a:srgbClr val="111111"/>
                </a:solidFill>
                <a:latin typeface="Pretendard Bold"/>
              </a:rPr>
              <a:t>+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600" y="4559300"/>
            <a:ext cx="87630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7000" b="0" i="0" u="none" strike="noStrike" spc="-200" dirty="0" err="1">
                <a:solidFill>
                  <a:srgbClr val="FD4971"/>
                </a:solidFill>
                <a:latin typeface="Hakgyoansim Jiugae R"/>
              </a:rPr>
              <a:t>Housit</a:t>
            </a:r>
            <a:r>
              <a:rPr lang="en-US" sz="7000" b="0" i="0" u="none" strike="noStrike" spc="-200" dirty="0">
                <a:solidFill>
                  <a:srgbClr val="FD4971"/>
                </a:solidFill>
                <a:latin typeface="Hakgyoansim Jiugae R"/>
              </a:rPr>
              <a:t>- </a:t>
            </a:r>
            <a:r>
              <a:rPr lang="en-US" sz="7000" b="0" i="0" u="none" strike="noStrike" spc="-200" dirty="0" err="1">
                <a:solidFill>
                  <a:srgbClr val="FD4971"/>
                </a:solidFill>
                <a:latin typeface="Hakgyoansim Jiugae R"/>
              </a:rPr>
              <a:t>hows</a:t>
            </a:r>
            <a:r>
              <a:rPr lang="en-US" sz="7000" b="0" i="0" u="none" strike="noStrike" spc="-200" dirty="0">
                <a:solidFill>
                  <a:srgbClr val="FD4971"/>
                </a:solidFill>
                <a:latin typeface="Hakgyoansim Jiugae R"/>
              </a:rPr>
              <a:t> it?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8100" y="723900"/>
            <a:ext cx="7251700" cy="910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7700" y="1079500"/>
            <a:ext cx="4025900" cy="805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0" y="4064000"/>
            <a:ext cx="3886200" cy="3886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3543300"/>
            <a:ext cx="1752600" cy="1765300"/>
          </a:xfrm>
          <a:prstGeom prst="rect">
            <a:avLst/>
          </a:prstGeom>
          <a:effectLst>
            <a:outerShdw blurRad="30511" dist="161567" dir="2700000">
              <a:srgbClr val="000000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2890500" y="4584700"/>
            <a:ext cx="3022600" cy="1905000"/>
          </a:xfrm>
          <a:prstGeom prst="rect">
            <a:avLst/>
          </a:prstGeom>
          <a:effectLst>
            <a:outerShdw blurRad="36182" dist="175942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0" y="1638300"/>
            <a:ext cx="1498600" cy="151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52400" y="1930400"/>
            <a:ext cx="647700" cy="92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14400" y="2311400"/>
            <a:ext cx="1079500" cy="109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30300" y="2476500"/>
            <a:ext cx="7239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93900" y="7442200"/>
            <a:ext cx="1193800" cy="120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47900" y="7797800"/>
            <a:ext cx="7112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5700" y="7886700"/>
            <a:ext cx="10795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08100" y="8089900"/>
            <a:ext cx="774700" cy="673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01800" y="5930900"/>
            <a:ext cx="867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Hakgyoansim Jiugae R"/>
              </a:rPr>
              <a:t>:HouseCare Mobile Application </a:t>
            </a: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7DB384AC-5101-2868-CF17-8C0A40FD917F}"/>
              </a:ext>
            </a:extLst>
          </p:cNvPr>
          <p:cNvSpPr txBox="1"/>
          <p:nvPr/>
        </p:nvSpPr>
        <p:spPr>
          <a:xfrm>
            <a:off x="4413250" y="7404100"/>
            <a:ext cx="7962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1" i="0" u="none" strike="noStrike" dirty="0">
                <a:solidFill>
                  <a:srgbClr val="111111"/>
                </a:solidFill>
                <a:latin typeface="Pretendard Bold"/>
              </a:rPr>
              <a:t>Minsoo KIM, </a:t>
            </a:r>
            <a:r>
              <a:rPr lang="en-US" sz="2400" b="1" i="0" u="none" strike="noStrike" dirty="0" err="1">
                <a:solidFill>
                  <a:srgbClr val="111111"/>
                </a:solidFill>
                <a:latin typeface="Pretendard Bold"/>
              </a:rPr>
              <a:t>Seoyoung</a:t>
            </a:r>
            <a:r>
              <a:rPr lang="en-US" sz="2400" b="1" i="0" u="none" strike="noStrike" dirty="0">
                <a:solidFill>
                  <a:srgbClr val="111111"/>
                </a:solidFill>
                <a:latin typeface="Pretendard Bold"/>
              </a:rPr>
              <a:t> </a:t>
            </a:r>
            <a:r>
              <a:rPr lang="en-US" sz="2400" b="1" dirty="0">
                <a:solidFill>
                  <a:srgbClr val="111111"/>
                </a:solidFill>
                <a:latin typeface="Pretendard Bold"/>
              </a:rPr>
              <a:t>JO, </a:t>
            </a:r>
            <a:r>
              <a:rPr lang="en-US" sz="2400" b="1" dirty="0" err="1">
                <a:solidFill>
                  <a:srgbClr val="111111"/>
                </a:solidFill>
                <a:latin typeface="Pretendard Bold"/>
              </a:rPr>
              <a:t>Seoyoung</a:t>
            </a:r>
            <a:r>
              <a:rPr lang="en-US" sz="2400" b="1" dirty="0">
                <a:solidFill>
                  <a:srgbClr val="111111"/>
                </a:solidFill>
                <a:latin typeface="Pretendard Bold"/>
              </a:rPr>
              <a:t> JIN,</a:t>
            </a:r>
          </a:p>
          <a:p>
            <a:pPr lvl="0" algn="l">
              <a:lnSpc>
                <a:spcPct val="116199"/>
              </a:lnSpc>
            </a:pPr>
            <a:r>
              <a:rPr lang="en-US" sz="2400" b="1" i="0" u="none" strike="noStrike" dirty="0" err="1">
                <a:solidFill>
                  <a:srgbClr val="111111"/>
                </a:solidFill>
                <a:latin typeface="Pretendard Bold"/>
              </a:rPr>
              <a:t>Jinwook</a:t>
            </a:r>
            <a:r>
              <a:rPr lang="en-US" sz="2400" b="1" i="0" u="none" strike="noStrike" dirty="0">
                <a:solidFill>
                  <a:srgbClr val="111111"/>
                </a:solidFill>
                <a:latin typeface="Pretendard Bold"/>
              </a:rPr>
              <a:t> CHOI, Sooyoung HWANG</a:t>
            </a: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8FF4DBDB-0BC5-46B4-45BB-64FE5BB50E78}"/>
              </a:ext>
            </a:extLst>
          </p:cNvPr>
          <p:cNvSpPr txBox="1"/>
          <p:nvPr/>
        </p:nvSpPr>
        <p:spPr>
          <a:xfrm>
            <a:off x="1498600" y="1943100"/>
            <a:ext cx="7962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1" dirty="0">
                <a:solidFill>
                  <a:srgbClr val="111111"/>
                </a:solidFill>
                <a:latin typeface="Pretendard Bold"/>
              </a:rPr>
              <a:t>Project Proposal Presentation, Oct 4</a:t>
            </a:r>
            <a:r>
              <a:rPr lang="en-US" sz="3000" b="1" baseline="30000" dirty="0">
                <a:solidFill>
                  <a:srgbClr val="111111"/>
                </a:solidFill>
                <a:latin typeface="Pretendard Bold"/>
              </a:rPr>
              <a:t>th</a:t>
            </a:r>
            <a:r>
              <a:rPr lang="en-US" sz="3000" b="1" dirty="0">
                <a:solidFill>
                  <a:srgbClr val="111111"/>
                </a:solidFill>
                <a:latin typeface="Pretendard Bold"/>
              </a:rPr>
              <a:t>, 2024</a:t>
            </a:r>
            <a:endParaRPr lang="en-US" sz="3000" b="1" i="0" u="none" strike="noStrike" dirty="0">
              <a:solidFill>
                <a:srgbClr val="111111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800100" y="774700"/>
            <a:ext cx="11874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111111"/>
                </a:solidFill>
                <a:latin typeface="Hakgyoansim Jiugae R"/>
              </a:rPr>
              <a:t>Solutions: </a:t>
            </a:r>
            <a:r>
              <a:rPr lang="en-US" sz="5000" b="0" i="0" u="none" strike="noStrike" spc="-100">
                <a:solidFill>
                  <a:srgbClr val="111111"/>
                </a:solidFill>
                <a:latin typeface="Hakgyoansim Jiugae R"/>
              </a:rPr>
              <a:t>Clean</a:t>
            </a:r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133066F1-8DAE-19F7-8813-3B71D15B71ED}"/>
              </a:ext>
            </a:extLst>
          </p:cNvPr>
          <p:cNvSpPr txBox="1"/>
          <p:nvPr/>
        </p:nvSpPr>
        <p:spPr>
          <a:xfrm>
            <a:off x="10452100" y="2120900"/>
            <a:ext cx="3327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1" spc="-100" dirty="0">
                <a:solidFill>
                  <a:srgbClr val="111111"/>
                </a:solidFill>
                <a:ea typeface="Pretendard Black"/>
              </a:rPr>
              <a:t>Key features</a:t>
            </a:r>
            <a:endParaRPr lang="ko-KR" sz="4000" b="1" i="0" u="none" strike="noStrike" spc="-100" dirty="0">
              <a:solidFill>
                <a:srgbClr val="111111"/>
              </a:solidFill>
              <a:ea typeface="Pretendard Black"/>
            </a:endParaRP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78351E9B-98F1-17FF-AE2A-F17A2F735DF1}"/>
              </a:ext>
            </a:extLst>
          </p:cNvPr>
          <p:cNvSpPr txBox="1"/>
          <p:nvPr/>
        </p:nvSpPr>
        <p:spPr>
          <a:xfrm>
            <a:off x="10668000" y="3009900"/>
            <a:ext cx="4495800" cy="464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Write/modify descriptions about cleaning areas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Set the cleaning period(frequency) and notify when it comes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Roulette button for randomly assigning new areas every month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endParaRPr lang="en-US" altLang="ko-KR" sz="2500" spc="-100" dirty="0">
              <a:solidFill>
                <a:srgbClr val="111111"/>
              </a:solidFill>
              <a:ea typeface="Pretendard Regular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92B4D57-DE42-EB5E-7FE7-B7309C73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955800"/>
            <a:ext cx="9497436" cy="7759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800100" y="774700"/>
            <a:ext cx="11874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111111"/>
                </a:solidFill>
                <a:latin typeface="Hakgyoansim Jiugae R"/>
              </a:rPr>
              <a:t>Solutions: </a:t>
            </a:r>
            <a:r>
              <a:rPr lang="en-US" sz="5000" b="0" i="0" u="none" strike="noStrike" spc="-100">
                <a:solidFill>
                  <a:srgbClr val="111111"/>
                </a:solidFill>
                <a:latin typeface="Hakgyoansim Jiugae R"/>
              </a:rPr>
              <a:t>Event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C0DBDC3-7DDF-AC9D-1501-B91C49AE0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943099"/>
            <a:ext cx="6515100" cy="8065637"/>
          </a:xfrm>
          <a:prstGeom prst="rect">
            <a:avLst/>
          </a:prstGeom>
        </p:spPr>
      </p:pic>
      <p:sp>
        <p:nvSpPr>
          <p:cNvPr id="37" name="TextBox 34">
            <a:extLst>
              <a:ext uri="{FF2B5EF4-FFF2-40B4-BE49-F238E27FC236}">
                <a16:creationId xmlns:a16="http://schemas.microsoft.com/office/drawing/2014/main" id="{624FC108-4DEF-F261-E87B-90911398D0E4}"/>
              </a:ext>
            </a:extLst>
          </p:cNvPr>
          <p:cNvSpPr txBox="1"/>
          <p:nvPr/>
        </p:nvSpPr>
        <p:spPr>
          <a:xfrm>
            <a:off x="9753600" y="2247900"/>
            <a:ext cx="3327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1" spc="-100" dirty="0">
                <a:solidFill>
                  <a:srgbClr val="111111"/>
                </a:solidFill>
                <a:ea typeface="Pretendard Black"/>
              </a:rPr>
              <a:t>Key features</a:t>
            </a:r>
            <a:endParaRPr lang="ko-KR" sz="4000" b="1" i="0" u="none" strike="noStrike" spc="-100" dirty="0">
              <a:solidFill>
                <a:srgbClr val="111111"/>
              </a:solidFill>
              <a:ea typeface="Pretendard Black"/>
            </a:endParaRP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157A6F02-DBC6-51BB-06B2-501053A127DF}"/>
              </a:ext>
            </a:extLst>
          </p:cNvPr>
          <p:cNvSpPr txBox="1"/>
          <p:nvPr/>
        </p:nvSpPr>
        <p:spPr>
          <a:xfrm>
            <a:off x="9969500" y="3136900"/>
            <a:ext cx="4495800" cy="464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Add/Modify shared event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Tag the members who will be participated in the event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Notify to the Home view</a:t>
            </a:r>
            <a:br>
              <a:rPr lang="en-US" altLang="ko-KR" sz="2500" spc="-100" dirty="0">
                <a:solidFill>
                  <a:srgbClr val="111111"/>
                </a:solidFill>
                <a:ea typeface="Pretendard Regular"/>
              </a:rPr>
            </a:b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when the day comes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82800"/>
            <a:ext cx="16649700" cy="749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778500" y="5791200"/>
            <a:ext cx="6654800" cy="254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900927"/>
              </p:ext>
            </p:extLst>
          </p:nvPr>
        </p:nvGraphicFramePr>
        <p:xfrm>
          <a:off x="1155700" y="3086100"/>
          <a:ext cx="7467600" cy="5130800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111111"/>
                          </a:solidFill>
                          <a:latin typeface="Pretendard ExtraBold"/>
                        </a:rPr>
                        <a:t>Name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111111"/>
                          </a:solidFill>
                          <a:latin typeface="Pretendard ExtraBold"/>
                        </a:rPr>
                        <a:t>Role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0F0F62"/>
                          </a:solidFill>
                          <a:ea typeface="Pretendard ExtraBold"/>
                        </a:rPr>
                        <a:t>김민수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111111"/>
                          </a:solidFill>
                          <a:latin typeface="Pretendard Regular"/>
                        </a:rPr>
                        <a:t>Planning, Document, UI/UX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0F0F62"/>
                          </a:solidFill>
                          <a:ea typeface="Pretendard ExtraBold"/>
                        </a:rPr>
                        <a:t>조서영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111111"/>
                          </a:solidFill>
                          <a:latin typeface="Pretendard Regular"/>
                        </a:rPr>
                        <a:t>OCR Feature Implementation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 dirty="0" err="1">
                          <a:solidFill>
                            <a:srgbClr val="0F0F62"/>
                          </a:solidFill>
                          <a:ea typeface="Pretendard ExtraBold"/>
                        </a:rPr>
                        <a:t>진서영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111111"/>
                          </a:solidFill>
                          <a:latin typeface="Pretendard Regular"/>
                        </a:rPr>
                        <a:t>UI/UX Design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 dirty="0">
                          <a:solidFill>
                            <a:srgbClr val="0F0F62"/>
                          </a:solidFill>
                          <a:ea typeface="Pretendard ExtraBold"/>
                        </a:rPr>
                        <a:t>최진욱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111111"/>
                          </a:solidFill>
                          <a:latin typeface="Pretendard Regular"/>
                        </a:rPr>
                        <a:t>Frontend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848100"/>
            <a:ext cx="61722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4838700"/>
            <a:ext cx="61722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5956300"/>
            <a:ext cx="61722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7061200"/>
            <a:ext cx="6172200" cy="5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8115300"/>
            <a:ext cx="61722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00100" y="774700"/>
            <a:ext cx="101346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111111"/>
                </a:solidFill>
                <a:latin typeface="Hakgyoansim Jiugae R"/>
              </a:rPr>
              <a:t>Role &amp; Plan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1000" y="8445500"/>
            <a:ext cx="939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ExtraBold"/>
              </a:rPr>
              <a:t>황수영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78400" y="8445500"/>
            <a:ext cx="1308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Backend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387859-AA91-4F21-2143-73120F9F1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4012207"/>
            <a:ext cx="8281873" cy="34934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81100" y="6134100"/>
            <a:ext cx="3314700" cy="152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500" b="1" spc="-100" dirty="0">
                <a:solidFill>
                  <a:srgbClr val="111111"/>
                </a:solidFill>
                <a:latin typeface="Pretendard Regular"/>
              </a:rPr>
              <a:t>E</a:t>
            </a:r>
            <a:r>
              <a:rPr lang="en-US" sz="2500" b="1" i="0" u="none" strike="noStrike" spc="-100" dirty="0">
                <a:solidFill>
                  <a:srgbClr val="111111"/>
                </a:solidFill>
                <a:latin typeface="Pretendard Regular"/>
              </a:rPr>
              <a:t>fficient tracking</a:t>
            </a:r>
            <a:r>
              <a:rPr lang="en-US" sz="2500" b="1" i="0" u="none" strike="noStrike" dirty="0">
                <a:solidFill>
                  <a:srgbClr val="111111"/>
                </a:solidFill>
                <a:latin typeface="Pretendard Regular"/>
              </a:rPr>
              <a:t> of shared grocery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500" b="1" spc="-100" dirty="0">
                <a:solidFill>
                  <a:srgbClr val="111111"/>
                </a:solidFill>
                <a:latin typeface="Pretendard Regular"/>
              </a:rPr>
              <a:t>R</a:t>
            </a:r>
            <a:r>
              <a:rPr lang="en-US" sz="2500" b="1" i="0" u="none" strike="noStrike" spc="-100" dirty="0">
                <a:solidFill>
                  <a:srgbClr val="111111"/>
                </a:solidFill>
                <a:latin typeface="Pretendard Regular"/>
              </a:rPr>
              <a:t>educe food waste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3949700"/>
            <a:ext cx="3860800" cy="110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3949700"/>
            <a:ext cx="3860800" cy="110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6300" y="3949700"/>
            <a:ext cx="3860800" cy="110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49700"/>
            <a:ext cx="38608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0" y="3225800"/>
            <a:ext cx="14478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3225800"/>
            <a:ext cx="1447800" cy="144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0" y="3225800"/>
            <a:ext cx="14478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2800" y="3225800"/>
            <a:ext cx="1447800" cy="144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5303500" y="3314700"/>
            <a:ext cx="419100" cy="1257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12800" y="2171700"/>
            <a:ext cx="38862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5067300" y="2171700"/>
            <a:ext cx="3886200" cy="7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9309100" y="2171700"/>
            <a:ext cx="38862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563600" y="2171700"/>
            <a:ext cx="38862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701800" y="5384800"/>
            <a:ext cx="63627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5969000" y="5384800"/>
            <a:ext cx="63627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0198100" y="5372100"/>
            <a:ext cx="63627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4400" y="3530600"/>
            <a:ext cx="11557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26200" y="3314700"/>
            <a:ext cx="1257300" cy="1257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80700" y="3416300"/>
            <a:ext cx="1231900" cy="1168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00100" y="774700"/>
            <a:ext cx="10210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Needs</a:t>
            </a:r>
            <a:r>
              <a:rPr lang="en-US" altLang="ko-KR" sz="5500" b="0" i="0" u="none" strike="noStrike" spc="-100" dirty="0">
                <a:solidFill>
                  <a:srgbClr val="111111"/>
                </a:solidFill>
                <a:latin typeface="Hakgyoansim Jiugae R"/>
              </a:rPr>
              <a:t>(</a:t>
            </a:r>
            <a:r>
              <a:rPr lang="en-US" altLang="ko-KR" sz="5500" spc="-100" dirty="0">
                <a:solidFill>
                  <a:srgbClr val="111111"/>
                </a:solidFill>
                <a:latin typeface="Hakgyoansim Jiugae R"/>
              </a:rPr>
              <a:t>What &amp; Why?)</a:t>
            </a:r>
            <a:endParaRPr lang="en-US" sz="5500" b="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06500" y="2514600"/>
            <a:ext cx="308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FD4971"/>
                </a:solidFill>
                <a:latin typeface="Pretendard Black"/>
              </a:rPr>
              <a:t>Task-sharing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9000" y="5956300"/>
            <a:ext cx="38100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111111"/>
              </a:buClr>
              <a:buFont typeface="Arial"/>
              <a:buChar char="●"/>
            </a:pPr>
            <a:r>
              <a:rPr lang="en-US" sz="2500" b="1" spc="-100" dirty="0">
                <a:solidFill>
                  <a:srgbClr val="111111"/>
                </a:solidFill>
                <a:latin typeface="Pretendard Regular"/>
              </a:rPr>
              <a:t>C</a:t>
            </a:r>
            <a:r>
              <a:rPr lang="en-US" sz="2500" b="1" i="0" u="none" strike="noStrike" spc="-100" dirty="0">
                <a:solidFill>
                  <a:srgbClr val="111111"/>
                </a:solidFill>
                <a:latin typeface="Pretendard Regular"/>
              </a:rPr>
              <a:t>heck assigned chores</a:t>
            </a:r>
          </a:p>
          <a:p>
            <a:pPr marL="342900" lvl="0" indent="-342900" algn="l">
              <a:lnSpc>
                <a:spcPct val="131970"/>
              </a:lnSpc>
              <a:buClr>
                <a:srgbClr val="111111"/>
              </a:buClr>
              <a:buFont typeface="Arial"/>
              <a:buChar char="●"/>
            </a:pPr>
            <a:r>
              <a:rPr lang="en-US" sz="2500" b="1" spc="-100" dirty="0">
                <a:solidFill>
                  <a:srgbClr val="111111"/>
                </a:solidFill>
                <a:latin typeface="Pretendard Regular"/>
              </a:rPr>
              <a:t>P</a:t>
            </a:r>
            <a:r>
              <a:rPr lang="en-US" sz="2500" b="1" i="0" u="none" strike="noStrike" spc="-100" dirty="0">
                <a:solidFill>
                  <a:srgbClr val="111111"/>
                </a:solidFill>
                <a:latin typeface="Pretendard Regular"/>
              </a:rPr>
              <a:t>revent conflict with</a:t>
            </a:r>
          </a:p>
          <a:p>
            <a:pPr lvl="0" algn="l">
              <a:lnSpc>
                <a:spcPct val="131970"/>
              </a:lnSpc>
            </a:pPr>
            <a:r>
              <a:rPr lang="en-US" sz="2500" b="1" i="0" u="none" strike="noStrike" spc="-100" dirty="0">
                <a:solidFill>
                  <a:srgbClr val="111111"/>
                </a:solidFill>
                <a:latin typeface="Pretendard Regular"/>
              </a:rPr>
              <a:t>     fair distribution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61000" y="2514600"/>
            <a:ext cx="308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9C4AFF"/>
                </a:solidFill>
                <a:latin typeface="Pretendard Black"/>
              </a:rPr>
              <a:t>Expense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15500" y="2514600"/>
            <a:ext cx="308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FD9F28"/>
                </a:solidFill>
                <a:latin typeface="Pretendard Black"/>
              </a:rPr>
              <a:t>Schedule-sharing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70000" y="2514600"/>
            <a:ext cx="308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0082FF"/>
                </a:solidFill>
                <a:latin typeface="Pretendard Black"/>
              </a:rPr>
              <a:t>Grocery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18100" y="5943600"/>
            <a:ext cx="38100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b="1" spc="-100" dirty="0">
                <a:solidFill>
                  <a:srgbClr val="111111"/>
                </a:solidFill>
                <a:latin typeface="Pretendard Regular"/>
              </a:rPr>
              <a:t>P</a:t>
            </a:r>
            <a:r>
              <a:rPr lang="en-US" altLang="ko-KR" sz="2500" b="1" i="0" u="none" strike="noStrike" spc="-100" dirty="0">
                <a:solidFill>
                  <a:srgbClr val="111111"/>
                </a:solidFill>
                <a:latin typeface="Pretendard Regular"/>
              </a:rPr>
              <a:t>rovide transparent way</a:t>
            </a:r>
          </a:p>
          <a:p>
            <a:pPr lvl="0" algn="l">
              <a:lnSpc>
                <a:spcPct val="131970"/>
              </a:lnSpc>
            </a:pPr>
            <a:r>
              <a:rPr lang="en-US" altLang="ko-KR" sz="2500" b="1" i="0" u="none" strike="noStrike" dirty="0">
                <a:solidFill>
                  <a:srgbClr val="111111"/>
                </a:solidFill>
                <a:latin typeface="Pretendard Regular"/>
              </a:rPr>
              <a:t>     to handle shared cost</a:t>
            </a:r>
          </a:p>
          <a:p>
            <a:pPr marL="342900" lvl="0" indent="-342900" algn="l">
              <a:lnSpc>
                <a:spcPct val="13197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b="1" i="0" u="none" strike="noStrike" spc="-100" dirty="0">
                <a:solidFill>
                  <a:srgbClr val="111111"/>
                </a:solidFill>
                <a:latin typeface="Pretendard Regular"/>
              </a:rPr>
              <a:t>Keep tracking how much we </a:t>
            </a:r>
            <a:r>
              <a:rPr lang="en-US" altLang="ko-KR" sz="2500" b="1" spc="-100" dirty="0">
                <a:solidFill>
                  <a:srgbClr val="111111"/>
                </a:solidFill>
                <a:latin typeface="Pretendard Regular"/>
              </a:rPr>
              <a:t>costed and saved</a:t>
            </a:r>
          </a:p>
          <a:p>
            <a:pPr marL="342900" lvl="0" indent="-342900" algn="l">
              <a:lnSpc>
                <a:spcPct val="13197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b="1" i="0" u="none" strike="noStrike" spc="-100" dirty="0">
                <a:solidFill>
                  <a:srgbClr val="111111"/>
                </a:solidFill>
                <a:latin typeface="Pretendard Regular"/>
              </a:rPr>
              <a:t>Plan monthly expense</a:t>
            </a:r>
            <a:endParaRPr lang="en-US" altLang="ko-KR" sz="2500" b="1" i="0" u="none" strike="noStrike" dirty="0">
              <a:solidFill>
                <a:srgbClr val="111111"/>
              </a:solidFill>
              <a:latin typeface="Pretendard Regula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461500" y="5956300"/>
            <a:ext cx="38100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111111"/>
              </a:buClr>
              <a:buFont typeface="Arial"/>
              <a:buChar char="●"/>
            </a:pPr>
            <a:r>
              <a:rPr lang="en-US" sz="2500" b="1" spc="-100" dirty="0">
                <a:solidFill>
                  <a:srgbClr val="111111"/>
                </a:solidFill>
                <a:latin typeface="Pretendard Regular"/>
              </a:rPr>
              <a:t>C</a:t>
            </a:r>
            <a:r>
              <a:rPr lang="en-US" sz="2500" b="1" i="0" u="none" strike="noStrike" spc="-100" dirty="0">
                <a:solidFill>
                  <a:srgbClr val="111111"/>
                </a:solidFill>
                <a:latin typeface="Pretendard Regular"/>
              </a:rPr>
              <a:t>oordinate and schedule</a:t>
            </a:r>
          </a:p>
          <a:p>
            <a:pPr lvl="0" algn="l">
              <a:lnSpc>
                <a:spcPct val="131970"/>
              </a:lnSpc>
            </a:pPr>
            <a:r>
              <a:rPr lang="en-US" sz="2500" b="1" i="0" u="none" strike="noStrike" spc="-100" dirty="0">
                <a:solidFill>
                  <a:srgbClr val="111111"/>
                </a:solidFill>
                <a:latin typeface="Pretendard Regular"/>
              </a:rPr>
              <a:t>    communal events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DE3329BD-F10C-8C97-6FA8-A68E5C000FB4}"/>
              </a:ext>
            </a:extLst>
          </p:cNvPr>
          <p:cNvSpPr txBox="1"/>
          <p:nvPr/>
        </p:nvSpPr>
        <p:spPr>
          <a:xfrm>
            <a:off x="1143000" y="8674100"/>
            <a:ext cx="16929826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sz="3300" dirty="0">
                <a:solidFill>
                  <a:srgbClr val="111111"/>
                </a:solidFill>
                <a:latin typeface="Hakgyoansim Jiugae R"/>
              </a:rPr>
              <a:t>We create, record, share, and re-find daily information everyday.</a:t>
            </a:r>
          </a:p>
          <a:p>
            <a:pPr lvl="0">
              <a:lnSpc>
                <a:spcPct val="99600"/>
              </a:lnSpc>
            </a:pPr>
            <a:r>
              <a:rPr lang="en-US" sz="3300" dirty="0">
                <a:solidFill>
                  <a:srgbClr val="FF0000"/>
                </a:solidFill>
                <a:latin typeface="Hakgyoansim Jiugae R"/>
              </a:rPr>
              <a:t>BUT, information is dis-</a:t>
            </a:r>
            <a:r>
              <a:rPr lang="en-US" sz="3300" dirty="0" err="1">
                <a:solidFill>
                  <a:srgbClr val="FF0000"/>
                </a:solidFill>
                <a:latin typeface="Hakgyoansim Jiugae R"/>
              </a:rPr>
              <a:t>organised</a:t>
            </a:r>
            <a:r>
              <a:rPr lang="en-US" sz="3300" dirty="0">
                <a:solidFill>
                  <a:srgbClr val="FF0000"/>
                </a:solidFill>
                <a:latin typeface="Hakgyoansim Jiugae R"/>
              </a:rPr>
              <a:t> and scattered.</a:t>
            </a:r>
          </a:p>
          <a:p>
            <a:pPr lvl="0">
              <a:lnSpc>
                <a:spcPct val="99600"/>
              </a:lnSpc>
            </a:pPr>
            <a:r>
              <a:rPr lang="en-US" sz="3300" dirty="0">
                <a:solidFill>
                  <a:srgbClr val="FF0000"/>
                </a:solidFill>
                <a:latin typeface="Hakgyoansim Jiugae R"/>
              </a:rPr>
              <a:t>-&gt; </a:t>
            </a:r>
            <a:r>
              <a:rPr lang="en-US" altLang="ko-KR" sz="3300" dirty="0">
                <a:solidFill>
                  <a:srgbClr val="FF0000"/>
                </a:solidFill>
                <a:latin typeface="Hakgyoansim Jiugae R"/>
              </a:rPr>
              <a:t>D</a:t>
            </a:r>
            <a:r>
              <a:rPr lang="en-US" sz="3300" dirty="0">
                <a:solidFill>
                  <a:srgbClr val="FF0000"/>
                </a:solidFill>
                <a:latin typeface="Hakgyoansim Jiugae R"/>
              </a:rPr>
              <a:t>ifficult to find and understand the information you need.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F0C32EF-8466-4651-ABEF-6C3A80F058E1}"/>
              </a:ext>
            </a:extLst>
          </p:cNvPr>
          <p:cNvGrpSpPr/>
          <p:nvPr/>
        </p:nvGrpSpPr>
        <p:grpSpPr>
          <a:xfrm>
            <a:off x="14365514" y="360217"/>
            <a:ext cx="1764965" cy="1763356"/>
            <a:chOff x="9715502" y="-300758"/>
            <a:chExt cx="4292598" cy="4572000"/>
          </a:xfrm>
        </p:grpSpPr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DD8072ED-4A6B-3982-1FD2-61DE9408F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715502" y="-300758"/>
              <a:ext cx="4241801" cy="3708400"/>
            </a:xfrm>
            <a:prstGeom prst="rect">
              <a:avLst/>
            </a:prstGeom>
          </p:spPr>
        </p:pic>
        <p:pic>
          <p:nvPicPr>
            <p:cNvPr id="45" name="Picture 7">
              <a:extLst>
                <a:ext uri="{FF2B5EF4-FFF2-40B4-BE49-F238E27FC236}">
                  <a16:creationId xmlns:a16="http://schemas.microsoft.com/office/drawing/2014/main" id="{E67FEA30-F9D1-625B-CA80-8CF91E5E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226800" y="1705842"/>
              <a:ext cx="1397000" cy="1498600"/>
            </a:xfrm>
            <a:prstGeom prst="rect">
              <a:avLst/>
            </a:prstGeom>
          </p:spPr>
        </p:pic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6C543C64-5B33-D022-C511-6D7F775A4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769600" y="1032742"/>
              <a:ext cx="2146300" cy="2108200"/>
            </a:xfrm>
            <a:prstGeom prst="rect">
              <a:avLst/>
            </a:prstGeom>
          </p:spPr>
        </p:pic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4B95713E-D9D7-163D-E817-8BA1B1864CB2}"/>
                </a:ext>
              </a:extLst>
            </p:cNvPr>
            <p:cNvSpPr txBox="1"/>
            <p:nvPr/>
          </p:nvSpPr>
          <p:spPr>
            <a:xfrm>
              <a:off x="9893300" y="3687042"/>
              <a:ext cx="4114800" cy="584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 dirty="0">
                  <a:solidFill>
                    <a:srgbClr val="111111"/>
                  </a:solidFill>
                  <a:latin typeface="Hakgyoansim Jiugae R"/>
                </a:rPr>
                <a:t>Co-Living</a:t>
              </a:r>
            </a:p>
          </p:txBody>
        </p:sp>
      </p:grpSp>
      <p:pic>
        <p:nvPicPr>
          <p:cNvPr id="49" name="Picture 14">
            <a:extLst>
              <a:ext uri="{FF2B5EF4-FFF2-40B4-BE49-F238E27FC236}">
                <a16:creationId xmlns:a16="http://schemas.microsoft.com/office/drawing/2014/main" id="{E5FB3999-6842-72CA-1756-1941B4AEF22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26141" y="499662"/>
            <a:ext cx="1558904" cy="1362874"/>
          </a:xfrm>
          <a:prstGeom prst="rect">
            <a:avLst/>
          </a:prstGeom>
        </p:spPr>
      </p:pic>
      <p:sp>
        <p:nvSpPr>
          <p:cNvPr id="50" name="TextBox 19">
            <a:extLst>
              <a:ext uri="{FF2B5EF4-FFF2-40B4-BE49-F238E27FC236}">
                <a16:creationId xmlns:a16="http://schemas.microsoft.com/office/drawing/2014/main" id="{F080D591-088D-A6ED-EFFF-0E8C918E16C2}"/>
              </a:ext>
            </a:extLst>
          </p:cNvPr>
          <p:cNvSpPr txBox="1"/>
          <p:nvPr/>
        </p:nvSpPr>
        <p:spPr>
          <a:xfrm>
            <a:off x="8241018" y="1895642"/>
            <a:ext cx="61087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b="0" i="0" u="none" strike="noStrike" dirty="0">
                <a:solidFill>
                  <a:srgbClr val="111111"/>
                </a:solidFill>
                <a:latin typeface="Hakgyoansim Jiugae R"/>
              </a:rPr>
              <a:t>one-person household</a:t>
            </a:r>
          </a:p>
        </p:txBody>
      </p:sp>
      <p:pic>
        <p:nvPicPr>
          <p:cNvPr id="51" name="Picture 9">
            <a:extLst>
              <a:ext uri="{FF2B5EF4-FFF2-40B4-BE49-F238E27FC236}">
                <a16:creationId xmlns:a16="http://schemas.microsoft.com/office/drawing/2014/main" id="{2AD771E4-11B0-0F2B-B6F8-E28C11FC4CE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517815" y="952500"/>
            <a:ext cx="709602" cy="70960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C23679B-57E9-C188-470F-83E8230EB06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355411" y="723766"/>
            <a:ext cx="2057400" cy="10046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108200"/>
            <a:ext cx="5219700" cy="213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533900"/>
            <a:ext cx="5219700" cy="529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812800" y="6121400"/>
            <a:ext cx="5143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812800" y="7886700"/>
            <a:ext cx="5143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0" y="4533900"/>
            <a:ext cx="5219700" cy="529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489700" y="6235700"/>
            <a:ext cx="5283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6540500" y="8039100"/>
            <a:ext cx="520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600" y="4533900"/>
            <a:ext cx="5219700" cy="529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2192000" y="6248400"/>
            <a:ext cx="5143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268200" y="8001000"/>
            <a:ext cx="51435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2108200"/>
            <a:ext cx="5219700" cy="213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600" y="2108200"/>
            <a:ext cx="5219700" cy="2133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017500" y="2451100"/>
            <a:ext cx="34163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Pretendard Black"/>
              </a:rPr>
              <a:t>Household Accounting App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66600" y="5156200"/>
            <a:ext cx="53340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spc="-100" dirty="0">
                <a:solidFill>
                  <a:srgbClr val="FF0000"/>
                </a:solidFill>
                <a:latin typeface="Pretendard Bold"/>
              </a:rPr>
              <a:t>L</a:t>
            </a:r>
            <a:r>
              <a:rPr lang="en-US" sz="2700" b="0" i="0" u="none" strike="noStrike" spc="-100" dirty="0">
                <a:solidFill>
                  <a:srgbClr val="FF0000"/>
                </a:solidFill>
                <a:latin typeface="Pretendard Bold"/>
              </a:rPr>
              <a:t>imitation: </a:t>
            </a:r>
            <a:r>
              <a:rPr lang="en-US" sz="2700" b="0" i="0" u="none" strike="noStrike" dirty="0">
                <a:solidFill>
                  <a:srgbClr val="FF0000"/>
                </a:solidFill>
                <a:latin typeface="Pretendard Bold"/>
              </a:rPr>
              <a:t>number of member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66600" y="6908800"/>
            <a:ext cx="5245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spc="-100" dirty="0">
                <a:solidFill>
                  <a:srgbClr val="FF0000"/>
                </a:solidFill>
                <a:latin typeface="Pretendard Bold"/>
              </a:rPr>
              <a:t>I</a:t>
            </a:r>
            <a:r>
              <a:rPr lang="en-US" sz="2700" b="0" i="0" u="none" strike="noStrike" spc="-100" dirty="0">
                <a:solidFill>
                  <a:srgbClr val="FF0000"/>
                </a:solidFill>
                <a:latin typeface="Pretendard Bold"/>
              </a:rPr>
              <a:t>nvite member for sharing X</a:t>
            </a:r>
            <a:br>
              <a:rPr lang="en-US" sz="2700" spc="-100" dirty="0">
                <a:solidFill>
                  <a:srgbClr val="111111"/>
                </a:solidFill>
                <a:latin typeface="Pretendard Bold"/>
              </a:rPr>
            </a:br>
            <a:r>
              <a:rPr lang="en-US" sz="2700" spc="-100" dirty="0">
                <a:solidFill>
                  <a:srgbClr val="111111"/>
                </a:solidFill>
                <a:latin typeface="Pretendard Bold"/>
              </a:rPr>
              <a:t>(compared in the table as followed in next, next slide)</a:t>
            </a:r>
            <a:endParaRPr lang="en-US" sz="2700" b="0" i="0" u="none" strike="noStrike" spc="-100" dirty="0">
              <a:solidFill>
                <a:srgbClr val="111111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92100" y="3390900"/>
            <a:ext cx="330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FFFFF"/>
                </a:solidFill>
                <a:latin typeface="Pretendard Regular"/>
              </a:rPr>
              <a:t>: Finance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9900" y="2667000"/>
            <a:ext cx="3340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FFFFF"/>
                </a:solidFill>
                <a:latin typeface="Pretendard Black"/>
              </a:rPr>
              <a:t>Flatastic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9000" y="5156200"/>
            <a:ext cx="40640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spc="-100" dirty="0">
                <a:solidFill>
                  <a:srgbClr val="FF0000"/>
                </a:solidFill>
                <a:latin typeface="Pretendard Bold"/>
              </a:rPr>
              <a:t>F</a:t>
            </a:r>
            <a:r>
              <a:rPr lang="en-US" sz="2700" b="0" i="0" u="none" strike="noStrike" spc="-100" dirty="0">
                <a:solidFill>
                  <a:srgbClr val="FF0000"/>
                </a:solidFill>
                <a:latin typeface="Pretendard Bold"/>
              </a:rPr>
              <a:t>ood management 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2800" y="6604000"/>
            <a:ext cx="5283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b="0" i="0" u="none" strike="noStrike" spc="-100" dirty="0">
                <a:solidFill>
                  <a:srgbClr val="FF0000"/>
                </a:solidFill>
                <a:latin typeface="Pretendard Bold"/>
              </a:rPr>
              <a:t>Expense :</a:t>
            </a:r>
          </a:p>
          <a:p>
            <a:pPr lvl="0" algn="l">
              <a:lnSpc>
                <a:spcPct val="99600"/>
              </a:lnSpc>
            </a:pPr>
            <a:r>
              <a:rPr lang="en-US" sz="2700" b="0" i="0" u="none" strike="noStrike" spc="-100" dirty="0">
                <a:solidFill>
                  <a:srgbClr val="FF0000"/>
                </a:solidFill>
                <a:latin typeface="Pretendard Bold"/>
              </a:rPr>
              <a:t>    recording account balance 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2400" y="3340100"/>
            <a:ext cx="3962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Pretendard Regular"/>
              </a:rPr>
              <a:t>: Share Living Application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85000" y="2717800"/>
            <a:ext cx="4318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 spc="-100">
                <a:solidFill>
                  <a:srgbClr val="FFFFFF"/>
                </a:solidFill>
                <a:latin typeface="Pretendard Black"/>
              </a:rPr>
              <a:t>When does it expire?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53200" y="5207000"/>
            <a:ext cx="56642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spc="-100" dirty="0">
                <a:solidFill>
                  <a:srgbClr val="111111"/>
                </a:solidFill>
                <a:latin typeface="Pretendard Bold"/>
              </a:rPr>
              <a:t>A</a:t>
            </a:r>
            <a:r>
              <a:rPr lang="en-US" sz="2700" b="0" i="0" u="none" strike="noStrike" spc="-100" dirty="0">
                <a:solidFill>
                  <a:srgbClr val="111111"/>
                </a:solidFill>
                <a:latin typeface="Pretendard Bold"/>
              </a:rPr>
              <a:t>uto adding for product name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40500" y="6921500"/>
            <a:ext cx="5753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spc="-100" dirty="0">
                <a:solidFill>
                  <a:srgbClr val="FF0000"/>
                </a:solidFill>
                <a:latin typeface="Pretendard Bold"/>
              </a:rPr>
              <a:t>M</a:t>
            </a:r>
            <a:r>
              <a:rPr lang="en-US" sz="2700" b="0" i="0" u="none" strike="noStrike" spc="-100" dirty="0">
                <a:solidFill>
                  <a:srgbClr val="FF0000"/>
                </a:solidFill>
                <a:latin typeface="Pretendard Bold"/>
              </a:rPr>
              <a:t>anually input expiration date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93000" y="3340100"/>
            <a:ext cx="331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FFFFF"/>
                </a:solidFill>
                <a:latin typeface="Pretendard Regular"/>
              </a:rPr>
              <a:t>: Food Management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0100" y="774700"/>
            <a:ext cx="115062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Related Works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2000" y="8382000"/>
            <a:ext cx="532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b="0" i="0" u="none" strike="noStrike" spc="-100" dirty="0">
                <a:solidFill>
                  <a:srgbClr val="FF0000"/>
                </a:solidFill>
                <a:latin typeface="Pretendard Bold"/>
              </a:rPr>
              <a:t>Chores :</a:t>
            </a:r>
          </a:p>
          <a:p>
            <a:pPr lvl="0" algn="l">
              <a:lnSpc>
                <a:spcPct val="99600"/>
              </a:lnSpc>
            </a:pPr>
            <a:r>
              <a:rPr lang="en-US" sz="2700" b="0" i="0" u="none" strike="noStrike" spc="-100" dirty="0">
                <a:solidFill>
                  <a:srgbClr val="FF0000"/>
                </a:solidFill>
                <a:latin typeface="Pretendard Bold"/>
              </a:rPr>
              <a:t>  Descriptions for cleaning areas X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B1F099A-1C1E-7993-EDF9-089F5B0C9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1732972"/>
            <a:ext cx="1441340" cy="143427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E060014-9FD1-EBAF-6ED9-C095AA794C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2330" y="539412"/>
            <a:ext cx="1441340" cy="14484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AE9F4BB-8553-07CB-DBDA-7A5485D91D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5400" y="755650"/>
            <a:ext cx="1340885" cy="12763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F445429-111E-B430-D792-21ECE44568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15647" y="723900"/>
            <a:ext cx="1340885" cy="134088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57D694A-8AD2-650B-5102-0E985B8A74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99315" y="723900"/>
            <a:ext cx="1340885" cy="1334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108200"/>
            <a:ext cx="5219700" cy="213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533900"/>
            <a:ext cx="5219700" cy="529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812800" y="6121400"/>
            <a:ext cx="5143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812800" y="7886700"/>
            <a:ext cx="5143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0" y="4533900"/>
            <a:ext cx="5219700" cy="529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489700" y="6235700"/>
            <a:ext cx="5283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6540500" y="8039100"/>
            <a:ext cx="520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2108200"/>
            <a:ext cx="5219700" cy="213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613900" y="5346700"/>
            <a:ext cx="6172200" cy="1549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5600" y="1155700"/>
            <a:ext cx="7251700" cy="910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77900" y="1511300"/>
            <a:ext cx="4025900" cy="805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0" y="4495800"/>
            <a:ext cx="3886200" cy="3886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25700" y="3975100"/>
            <a:ext cx="1752600" cy="1765300"/>
          </a:xfrm>
          <a:prstGeom prst="rect">
            <a:avLst/>
          </a:prstGeom>
          <a:effectLst>
            <a:outerShdw blurRad="30511" dist="161567" dir="2700000">
              <a:srgbClr val="000000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4478000" y="5016500"/>
            <a:ext cx="3022600" cy="1905000"/>
          </a:xfrm>
          <a:prstGeom prst="rect">
            <a:avLst/>
          </a:prstGeom>
          <a:effectLst>
            <a:outerShdw blurRad="36182" dist="175942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33500" y="2057400"/>
            <a:ext cx="1498600" cy="151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39900" y="2349500"/>
            <a:ext cx="647700" cy="927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01900" y="2730500"/>
            <a:ext cx="10795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17800" y="2908300"/>
            <a:ext cx="723900" cy="723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81400" y="7861300"/>
            <a:ext cx="1193800" cy="1206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535400" y="8216900"/>
            <a:ext cx="7112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455900" y="8318500"/>
            <a:ext cx="1079500" cy="1092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08300" y="8534400"/>
            <a:ext cx="774700" cy="673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739900" y="2667000"/>
            <a:ext cx="3340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FFFFF"/>
                </a:solidFill>
                <a:latin typeface="Pretendard Black"/>
              </a:rPr>
              <a:t>Tody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7400" y="5130800"/>
            <a:ext cx="52197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spc="-100" dirty="0">
                <a:solidFill>
                  <a:srgbClr val="111111"/>
                </a:solidFill>
                <a:latin typeface="Pretendard Bold"/>
              </a:rPr>
              <a:t>C</a:t>
            </a:r>
            <a:r>
              <a:rPr lang="en-US" sz="2700" b="0" i="0" u="none" strike="noStrike" spc="-100" dirty="0">
                <a:solidFill>
                  <a:srgbClr val="111111"/>
                </a:solidFill>
                <a:latin typeface="Pretendard Bold"/>
              </a:rPr>
              <a:t>reate specific cleaning area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2800" y="6604000"/>
            <a:ext cx="5283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spc="-100" dirty="0">
                <a:solidFill>
                  <a:srgbClr val="111111"/>
                </a:solidFill>
                <a:latin typeface="Pretendard Bold"/>
              </a:rPr>
              <a:t>I</a:t>
            </a:r>
            <a:r>
              <a:rPr lang="en-US" sz="2700" b="0" i="0" u="none" strike="noStrike" spc="-100" dirty="0">
                <a:solidFill>
                  <a:srgbClr val="111111"/>
                </a:solidFill>
                <a:latin typeface="Pretendard Bold"/>
              </a:rPr>
              <a:t>nvite communal members</a:t>
            </a:r>
          </a:p>
          <a:p>
            <a:pPr lvl="0" algn="l">
              <a:lnSpc>
                <a:spcPct val="99600"/>
              </a:lnSpc>
            </a:pPr>
            <a:r>
              <a:rPr lang="en-US" sz="2700" b="0" i="0" u="none" strike="noStrike" spc="-100" dirty="0">
                <a:solidFill>
                  <a:srgbClr val="111111"/>
                </a:solidFill>
                <a:latin typeface="Pretendard Bold"/>
              </a:rPr>
              <a:t>     for cleaning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2400" y="3340100"/>
            <a:ext cx="3962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Pretendard Regular"/>
              </a:rPr>
              <a:t>: Cleaning management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24600" y="2387600"/>
            <a:ext cx="57531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 spc="-100">
                <a:solidFill>
                  <a:srgbClr val="FFFFFF"/>
                </a:solidFill>
                <a:latin typeface="Pretendard Black"/>
              </a:rPr>
              <a:t>Kakao Talk </a:t>
            </a:r>
          </a:p>
          <a:p>
            <a:pPr lvl="0" algn="ctr">
              <a:lnSpc>
                <a:spcPct val="99600"/>
              </a:lnSpc>
            </a:pPr>
            <a:r>
              <a:rPr lang="en-US" sz="3300" b="0" i="0" u="none" strike="noStrike" spc="-100">
                <a:solidFill>
                  <a:srgbClr val="FFFFFF"/>
                </a:solidFill>
                <a:latin typeface="Pretendard Black"/>
              </a:rPr>
              <a:t>&amp; Google Calendar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53200" y="5207000"/>
            <a:ext cx="56642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spc="-100" dirty="0">
                <a:solidFill>
                  <a:srgbClr val="111111"/>
                </a:solidFill>
                <a:latin typeface="Pretendard Bold"/>
              </a:rPr>
              <a:t>S</a:t>
            </a:r>
            <a:r>
              <a:rPr lang="en-US" sz="2700" b="0" i="0" u="none" strike="noStrike" spc="-100" dirty="0">
                <a:solidFill>
                  <a:srgbClr val="111111"/>
                </a:solidFill>
                <a:latin typeface="Pretendard Bold"/>
              </a:rPr>
              <a:t>et dates, times, notifications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40500" y="6921500"/>
            <a:ext cx="5753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spc="-100" dirty="0">
                <a:solidFill>
                  <a:srgbClr val="111111"/>
                </a:solidFill>
                <a:latin typeface="Pretendard Bold"/>
              </a:rPr>
              <a:t>S</a:t>
            </a:r>
            <a:r>
              <a:rPr lang="en-US" sz="2700" b="0" i="0" u="none" strike="noStrike" spc="-100" dirty="0">
                <a:solidFill>
                  <a:srgbClr val="111111"/>
                </a:solidFill>
                <a:latin typeface="Pretendard Bold"/>
              </a:rPr>
              <a:t>hared calendar functionality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493000" y="3441700"/>
            <a:ext cx="331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100">
                <a:solidFill>
                  <a:srgbClr val="FFFFFF"/>
                </a:solidFill>
                <a:latin typeface="Pretendard Regular"/>
              </a:rPr>
              <a:t>: Event Management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00100" y="774700"/>
            <a:ext cx="115062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1300"/>
              </a:lnSpc>
            </a:pPr>
            <a:r>
              <a:rPr lang="en-US" altLang="ko-KR" sz="5500" b="0" i="0" u="none" strike="noStrike" spc="-100" dirty="0">
                <a:solidFill>
                  <a:srgbClr val="111111"/>
                </a:solidFill>
                <a:latin typeface="Hakgyoansim Jiugae R"/>
              </a:rPr>
              <a:t>Related Works</a:t>
            </a:r>
          </a:p>
          <a:p>
            <a:pPr lvl="0" algn="l">
              <a:lnSpc>
                <a:spcPct val="91300"/>
              </a:lnSpc>
            </a:pPr>
            <a:endParaRPr lang="en-US" sz="5500" b="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2000" y="8382000"/>
            <a:ext cx="5956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111111"/>
              </a:buClr>
              <a:buFont typeface="Arial"/>
              <a:buChar char="●"/>
            </a:pPr>
            <a:r>
              <a:rPr lang="en-US" sz="2700" b="0" i="0" u="none" strike="noStrike" spc="-100" dirty="0">
                <a:solidFill>
                  <a:srgbClr val="FF0000"/>
                </a:solidFill>
                <a:latin typeface="Pretendard Bold"/>
              </a:rPr>
              <a:t>Need:  Assigning areas </a:t>
            </a:r>
          </a:p>
          <a:p>
            <a:pPr lvl="0" algn="l">
              <a:lnSpc>
                <a:spcPct val="99600"/>
              </a:lnSpc>
            </a:pPr>
            <a:r>
              <a:rPr lang="en-US" sz="2700" b="0" i="0" u="none" strike="noStrike" spc="-100" dirty="0">
                <a:solidFill>
                  <a:srgbClr val="FF0000"/>
                </a:solidFill>
                <a:latin typeface="Pretendard Bold"/>
              </a:rPr>
              <a:t>                     </a:t>
            </a:r>
            <a:r>
              <a:rPr lang="en-US" sz="2700" b="1" i="0" u="none" strike="noStrike" spc="-100" dirty="0">
                <a:solidFill>
                  <a:srgbClr val="FF0000"/>
                </a:solidFill>
                <a:latin typeface="Pretendard Bold"/>
              </a:rPr>
              <a:t>beforehand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30200" y="2654300"/>
            <a:ext cx="7277100" cy="48133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39C4373-F6DF-5CB4-F9E3-CDD9C363B97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5300" y="1746250"/>
            <a:ext cx="1295400" cy="12954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1F44494-32C0-99F1-C956-297776BC75F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78701" y="530190"/>
            <a:ext cx="1473199" cy="149586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CC54829-7703-C242-0B0A-BD8BE668807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8800" y="584200"/>
            <a:ext cx="1473200" cy="1444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37B01-1CD4-653D-A859-214AAA89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34CD6F-91DD-2A4C-EEA0-D7259D1ED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788CD194-0A1B-588A-AC3E-B0991E931B5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>
            <a:extLst>
              <a:ext uri="{FF2B5EF4-FFF2-40B4-BE49-F238E27FC236}">
                <a16:creationId xmlns:a16="http://schemas.microsoft.com/office/drawing/2014/main" id="{E01D210E-60C1-EE8B-F14D-D9027D0F3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7900" y="1511300"/>
            <a:ext cx="4025900" cy="8051800"/>
          </a:xfrm>
          <a:prstGeom prst="rect">
            <a:avLst/>
          </a:prstGeom>
        </p:spPr>
      </p:pic>
      <p:grpSp>
        <p:nvGrpSpPr>
          <p:cNvPr id="16" name="Group 16">
            <a:extLst>
              <a:ext uri="{FF2B5EF4-FFF2-40B4-BE49-F238E27FC236}">
                <a16:creationId xmlns:a16="http://schemas.microsoft.com/office/drawing/2014/main" id="{CE08A1AD-69D0-4CFE-143C-806CF056033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2" name="TextBox 35">
            <a:extLst>
              <a:ext uri="{FF2B5EF4-FFF2-40B4-BE49-F238E27FC236}">
                <a16:creationId xmlns:a16="http://schemas.microsoft.com/office/drawing/2014/main" id="{7091DA60-3975-EB78-1C4A-C0549679E3F7}"/>
              </a:ext>
            </a:extLst>
          </p:cNvPr>
          <p:cNvSpPr txBox="1"/>
          <p:nvPr/>
        </p:nvSpPr>
        <p:spPr>
          <a:xfrm>
            <a:off x="952500" y="927100"/>
            <a:ext cx="115062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altLang="ko-KR" sz="5500" b="0" i="0" u="none" strike="noStrike" spc="-100" dirty="0">
                <a:solidFill>
                  <a:srgbClr val="111111"/>
                </a:solidFill>
                <a:latin typeface="Hakgyoansim Jiugae R"/>
              </a:rPr>
              <a:t>Related Works : limitations</a:t>
            </a:r>
          </a:p>
        </p:txBody>
      </p:sp>
      <p:sp>
        <p:nvSpPr>
          <p:cNvPr id="4" name="TextBox 35">
            <a:extLst>
              <a:ext uri="{FF2B5EF4-FFF2-40B4-BE49-F238E27FC236}">
                <a16:creationId xmlns:a16="http://schemas.microsoft.com/office/drawing/2014/main" id="{66A77E50-EFC2-D0B5-4B3E-A980EFB64D5E}"/>
              </a:ext>
            </a:extLst>
          </p:cNvPr>
          <p:cNvSpPr txBox="1"/>
          <p:nvPr/>
        </p:nvSpPr>
        <p:spPr>
          <a:xfrm>
            <a:off x="1692088" y="2489200"/>
            <a:ext cx="14903824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buAutoNum type="arabicPeriod"/>
            </a:pPr>
            <a:r>
              <a:rPr lang="fr-FR" altLang="ko-KR" sz="4000" b="1" i="0" u="sng" strike="noStrike" spc="-100" dirty="0" err="1">
                <a:solidFill>
                  <a:srgbClr val="FF0000"/>
                </a:solidFill>
                <a:latin typeface="Hakgyoansim Jiugae R"/>
              </a:rPr>
              <a:t>Incompleteness</a:t>
            </a:r>
            <a:b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</a:b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: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each</a:t>
            </a: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 app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doesn't</a:t>
            </a: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provide</a:t>
            </a: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 the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specific</a:t>
            </a: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features</a:t>
            </a: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you</a:t>
            </a: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need</a:t>
            </a:r>
            <a:endParaRPr lang="en-US" sz="4000" b="1" spc="-100" dirty="0">
              <a:solidFill>
                <a:srgbClr val="FF0000"/>
              </a:solidFill>
              <a:latin typeface="Hakgyoansim Jiugae R"/>
            </a:endParaRPr>
          </a:p>
          <a:p>
            <a:pPr marL="514350" lvl="0" indent="-514350" algn="l">
              <a:buAutoNum type="arabicPeriod"/>
            </a:pPr>
            <a:endParaRPr lang="en-US" sz="4000" b="1" spc="-100" dirty="0">
              <a:solidFill>
                <a:srgbClr val="FF0000"/>
              </a:solidFill>
              <a:latin typeface="Hakgyoansim Jiugae R"/>
            </a:endParaRPr>
          </a:p>
          <a:p>
            <a:pPr marL="514350" lvl="0" indent="-514350" algn="l">
              <a:buAutoNum type="arabicPeriod"/>
            </a:pPr>
            <a:r>
              <a:rPr lang="fr-FR" altLang="ko-KR" sz="4000" b="1" i="0" u="sng" strike="noStrike" spc="-100" dirty="0" err="1">
                <a:solidFill>
                  <a:srgbClr val="FF0000"/>
                </a:solidFill>
                <a:latin typeface="Hakgyoansim Jiugae R"/>
              </a:rPr>
              <a:t>Scattered</a:t>
            </a:r>
            <a:b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</a:b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: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lack</a:t>
            </a: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 of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integration</a:t>
            </a: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, forcing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you</a:t>
            </a: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 to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sign</a:t>
            </a: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 up for and use multiple apps</a:t>
            </a:r>
            <a:endParaRPr lang="en-US" altLang="ko-KR" sz="4000" b="1" spc="-100" dirty="0">
              <a:solidFill>
                <a:srgbClr val="FF0000"/>
              </a:solidFill>
              <a:latin typeface="Hakgyoansim Jiugae R"/>
            </a:endParaRPr>
          </a:p>
          <a:p>
            <a:pPr marL="514350" lvl="0" indent="-514350" algn="l">
              <a:buAutoNum type="arabicPeriod"/>
            </a:pPr>
            <a:endParaRPr lang="en-US" altLang="ko-KR" sz="4000" b="1" spc="-100" dirty="0">
              <a:solidFill>
                <a:srgbClr val="FF0000"/>
              </a:solidFill>
              <a:latin typeface="Hakgyoansim Jiugae R"/>
            </a:endParaRPr>
          </a:p>
          <a:p>
            <a:pPr marL="514350" lvl="0" indent="-514350" algn="l">
              <a:buAutoNum type="arabicPeriod"/>
            </a:pPr>
            <a:r>
              <a:rPr lang="fr-FR" altLang="ko-KR" sz="4000" b="1" i="0" u="sng" strike="noStrike" spc="-100" dirty="0">
                <a:solidFill>
                  <a:srgbClr val="FF0000"/>
                </a:solidFill>
                <a:latin typeface="Hakgyoansim Jiugae R"/>
              </a:rPr>
              <a:t>Poor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usability</a:t>
            </a:r>
            <a:b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</a:b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: </a:t>
            </a:r>
            <a:r>
              <a:rPr lang="fr-FR" altLang="ko-KR" sz="4000" b="1" i="0" u="none" strike="noStrike" spc="-100" dirty="0" err="1">
                <a:solidFill>
                  <a:srgbClr val="FF0000"/>
                </a:solidFill>
                <a:latin typeface="Hakgyoansim Jiugae R"/>
              </a:rPr>
              <a:t>uncomfortable</a:t>
            </a:r>
            <a:r>
              <a:rPr lang="fr-FR" altLang="ko-KR" sz="4000" b="1" i="0" u="none" strike="noStrike" spc="-100" dirty="0">
                <a:solidFill>
                  <a:srgbClr val="FF0000"/>
                </a:solidFill>
                <a:latin typeface="Hakgyoansim Jiugae R"/>
              </a:rPr>
              <a:t> UI/UX</a:t>
            </a:r>
            <a:endParaRPr lang="en-US" altLang="ko-KR" sz="4000" b="1" i="0" u="none" strike="noStrike" spc="-100" dirty="0">
              <a:solidFill>
                <a:srgbClr val="FF0000"/>
              </a:solidFill>
              <a:latin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257600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4BD50-CB13-B3F7-8022-7E138A70F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85C52E-199F-82C8-0ED7-ED3B55F7404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246829FE-CB34-66B6-6053-B7D64553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grpSp>
        <p:nvGrpSpPr>
          <p:cNvPr id="18" name="Group 18">
            <a:extLst>
              <a:ext uri="{FF2B5EF4-FFF2-40B4-BE49-F238E27FC236}">
                <a16:creationId xmlns:a16="http://schemas.microsoft.com/office/drawing/2014/main" id="{E2525FD8-9237-9687-FBA6-4D4A0C97642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B29F25B6-0D42-CEC1-C5CF-28D91B9E2EED}"/>
              </a:ext>
            </a:extLst>
          </p:cNvPr>
          <p:cNvSpPr txBox="1"/>
          <p:nvPr/>
        </p:nvSpPr>
        <p:spPr>
          <a:xfrm>
            <a:off x="800100" y="774700"/>
            <a:ext cx="11874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111111"/>
                </a:solidFill>
                <a:latin typeface="Hakgyoansim Jiugae R"/>
              </a:rPr>
              <a:t>Solutions: </a:t>
            </a:r>
            <a:r>
              <a:rPr lang="en-US" sz="5000" b="0" i="0" u="none" strike="noStrike" spc="-100">
                <a:solidFill>
                  <a:srgbClr val="111111"/>
                </a:solidFill>
                <a:latin typeface="Hakgyoansim Jiugae R"/>
              </a:rPr>
              <a:t>Rooms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E143AE8-4401-E36E-0159-768D9252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390900"/>
            <a:ext cx="4457700" cy="453793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20386D9-CCE4-3119-F433-F133708E7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727" y="1727947"/>
            <a:ext cx="3732438" cy="41154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12005D5-3E64-669D-8264-43F109591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6040073"/>
            <a:ext cx="3800692" cy="4246927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5272039-5473-CE12-C569-18309D6EE2D0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419600" y="3785670"/>
            <a:ext cx="1939127" cy="218235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3C04DCF-E480-B5A2-9888-511D1FF4D770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419600" y="6768767"/>
            <a:ext cx="1905000" cy="139477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4">
            <a:extLst>
              <a:ext uri="{FF2B5EF4-FFF2-40B4-BE49-F238E27FC236}">
                <a16:creationId xmlns:a16="http://schemas.microsoft.com/office/drawing/2014/main" id="{07F90A6C-6FAA-4670-FDCE-245F9AB0C914}"/>
              </a:ext>
            </a:extLst>
          </p:cNvPr>
          <p:cNvSpPr txBox="1"/>
          <p:nvPr/>
        </p:nvSpPr>
        <p:spPr>
          <a:xfrm>
            <a:off x="10555396" y="1752600"/>
            <a:ext cx="3327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1" spc="-100" dirty="0">
                <a:solidFill>
                  <a:srgbClr val="111111"/>
                </a:solidFill>
                <a:ea typeface="Pretendard Black"/>
              </a:rPr>
              <a:t>Key features</a:t>
            </a:r>
            <a:endParaRPr lang="ko-KR" sz="4000" b="1" i="0" u="none" strike="noStrike" spc="-100" dirty="0">
              <a:solidFill>
                <a:srgbClr val="111111"/>
              </a:solidFill>
              <a:ea typeface="Pretendard Black"/>
            </a:endParaRPr>
          </a:p>
        </p:txBody>
      </p:sp>
      <p:sp>
        <p:nvSpPr>
          <p:cNvPr id="47" name="TextBox 35">
            <a:extLst>
              <a:ext uri="{FF2B5EF4-FFF2-40B4-BE49-F238E27FC236}">
                <a16:creationId xmlns:a16="http://schemas.microsoft.com/office/drawing/2014/main" id="{79D9D1D5-5DFF-EA0C-45F4-6EFCE4A8E545}"/>
              </a:ext>
            </a:extLst>
          </p:cNvPr>
          <p:cNvSpPr txBox="1"/>
          <p:nvPr/>
        </p:nvSpPr>
        <p:spPr>
          <a:xfrm>
            <a:off x="10771296" y="2641600"/>
            <a:ext cx="6297504" cy="570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Create a room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Share the room name(ID) and PW</a:t>
            </a:r>
            <a:br>
              <a:rPr lang="en-US" altLang="ko-KR" sz="2500" spc="-100" dirty="0">
                <a:solidFill>
                  <a:srgbClr val="111111"/>
                </a:solidFill>
                <a:ea typeface="Pretendard Regular"/>
              </a:rPr>
            </a:b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with our co-living</a:t>
            </a:r>
            <a:r>
              <a:rPr lang="ko-KR" altLang="en-US" sz="2500" spc="-100" dirty="0">
                <a:solidFill>
                  <a:srgbClr val="111111"/>
                </a:solidFill>
                <a:ea typeface="Pretendard Regular"/>
              </a:rPr>
              <a:t> </a:t>
            </a: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members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Each room has sub-users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Room PW is mandatory with 6 pin numbers</a:t>
            </a:r>
            <a:br>
              <a:rPr lang="en-US" altLang="ko-KR" sz="2500" spc="-100" dirty="0">
                <a:solidFill>
                  <a:srgbClr val="111111"/>
                </a:solidFill>
                <a:ea typeface="Pretendard Regular"/>
              </a:rPr>
            </a:b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and sub-users PW is optional with 4 pin numbers.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Ban feature for preventing from strangers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Room manager has the permission.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Mandatory process to change the Room PW after banning a stranger.</a:t>
            </a:r>
          </a:p>
        </p:txBody>
      </p:sp>
    </p:spTree>
    <p:extLst>
      <p:ext uri="{BB962C8B-B14F-4D97-AF65-F5344CB8AC3E}">
        <p14:creationId xmlns:p14="http://schemas.microsoft.com/office/powerpoint/2010/main" val="252085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800100" y="774700"/>
            <a:ext cx="11874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111111"/>
                </a:solidFill>
                <a:latin typeface="Hakgyoansim Jiugae R"/>
              </a:rPr>
              <a:t>Solutions: </a:t>
            </a:r>
            <a:r>
              <a:rPr lang="en-US" sz="5000" b="0" i="0" u="none" strike="noStrike" spc="-100">
                <a:solidFill>
                  <a:srgbClr val="111111"/>
                </a:solidFill>
                <a:latin typeface="Hakgyoansim Jiugae R"/>
              </a:rPr>
              <a:t>Home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157BB49-259A-E062-1A0B-BF085903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943100"/>
            <a:ext cx="4648200" cy="7988300"/>
          </a:xfrm>
          <a:prstGeom prst="rect">
            <a:avLst/>
          </a:prstGeom>
        </p:spPr>
      </p:pic>
      <p:sp>
        <p:nvSpPr>
          <p:cNvPr id="37" name="TextBox 34">
            <a:extLst>
              <a:ext uri="{FF2B5EF4-FFF2-40B4-BE49-F238E27FC236}">
                <a16:creationId xmlns:a16="http://schemas.microsoft.com/office/drawing/2014/main" id="{62B3C466-91B7-C0A7-0096-49DCAB726891}"/>
              </a:ext>
            </a:extLst>
          </p:cNvPr>
          <p:cNvSpPr txBox="1"/>
          <p:nvPr/>
        </p:nvSpPr>
        <p:spPr>
          <a:xfrm>
            <a:off x="8763000" y="2120900"/>
            <a:ext cx="3327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1" spc="-100" dirty="0">
                <a:solidFill>
                  <a:srgbClr val="111111"/>
                </a:solidFill>
                <a:ea typeface="Pretendard Black"/>
              </a:rPr>
              <a:t>Key features</a:t>
            </a:r>
            <a:endParaRPr lang="ko-KR" sz="4000" b="1" i="0" u="none" strike="noStrike" spc="-100" dirty="0">
              <a:solidFill>
                <a:srgbClr val="111111"/>
              </a:solidFill>
              <a:ea typeface="Pretendard Black"/>
            </a:endParaRP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8D442BB6-7E7F-FEF7-99AF-BAE7262E4FB6}"/>
              </a:ext>
            </a:extLst>
          </p:cNvPr>
          <p:cNvSpPr txBox="1"/>
          <p:nvPr/>
        </p:nvSpPr>
        <p:spPr>
          <a:xfrm>
            <a:off x="9283700" y="3009900"/>
            <a:ext cx="7175500" cy="586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Displaying most important information of household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Food</a:t>
            </a:r>
          </a:p>
          <a:p>
            <a:pPr marL="1257300" lvl="2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Expiration Date</a:t>
            </a:r>
          </a:p>
          <a:p>
            <a:pPr marL="1257300" lvl="2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Favorite food : Minimum quantity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Finance</a:t>
            </a:r>
          </a:p>
          <a:p>
            <a:pPr marL="1257300" lvl="2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Due date of fixed expense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Clean</a:t>
            </a:r>
          </a:p>
          <a:p>
            <a:pPr marL="1257300" lvl="2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Due date of cleaning area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Event</a:t>
            </a:r>
          </a:p>
          <a:p>
            <a:pPr marL="1257300" lvl="2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Upcoming events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9C313-B04C-F156-373A-AE3B830F9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C40F417-D20A-88F0-BD7A-30BCCEA718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E4EC2F52-6DB9-D9E5-3BA1-7DBD0839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grpSp>
        <p:nvGrpSpPr>
          <p:cNvPr id="18" name="Group 18">
            <a:extLst>
              <a:ext uri="{FF2B5EF4-FFF2-40B4-BE49-F238E27FC236}">
                <a16:creationId xmlns:a16="http://schemas.microsoft.com/office/drawing/2014/main" id="{7590E999-3EEB-1242-164E-ECF9ED87AA7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2AAD2E95-2821-E792-C201-963050AFF226}"/>
              </a:ext>
            </a:extLst>
          </p:cNvPr>
          <p:cNvSpPr txBox="1"/>
          <p:nvPr/>
        </p:nvSpPr>
        <p:spPr>
          <a:xfrm>
            <a:off x="800100" y="774700"/>
            <a:ext cx="11874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111111"/>
                </a:solidFill>
                <a:latin typeface="Hakgyoansim Jiugae R"/>
              </a:rPr>
              <a:t>Solutions: Food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7F691BC-6C59-8802-6E62-33BD0B3A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744980"/>
            <a:ext cx="12066394" cy="8199120"/>
          </a:xfrm>
          <a:prstGeom prst="rect">
            <a:avLst/>
          </a:prstGeom>
        </p:spPr>
      </p:pic>
      <p:sp>
        <p:nvSpPr>
          <p:cNvPr id="38" name="TextBox 34">
            <a:extLst>
              <a:ext uri="{FF2B5EF4-FFF2-40B4-BE49-F238E27FC236}">
                <a16:creationId xmlns:a16="http://schemas.microsoft.com/office/drawing/2014/main" id="{3A6DB0C3-26C4-C185-454E-52E90B99E0F9}"/>
              </a:ext>
            </a:extLst>
          </p:cNvPr>
          <p:cNvSpPr txBox="1"/>
          <p:nvPr/>
        </p:nvSpPr>
        <p:spPr>
          <a:xfrm>
            <a:off x="12966700" y="1930400"/>
            <a:ext cx="3327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1" spc="-100" dirty="0">
                <a:solidFill>
                  <a:srgbClr val="111111"/>
                </a:solidFill>
                <a:ea typeface="Pretendard Black"/>
              </a:rPr>
              <a:t>Key features</a:t>
            </a:r>
            <a:endParaRPr lang="ko-KR" sz="4000" b="1" i="0" u="none" strike="noStrike" spc="-100" dirty="0">
              <a:solidFill>
                <a:srgbClr val="111111"/>
              </a:solidFill>
              <a:ea typeface="Pretendard Black"/>
            </a:endParaRPr>
          </a:p>
        </p:txBody>
      </p:sp>
      <p:sp>
        <p:nvSpPr>
          <p:cNvPr id="39" name="TextBox 35">
            <a:extLst>
              <a:ext uri="{FF2B5EF4-FFF2-40B4-BE49-F238E27FC236}">
                <a16:creationId xmlns:a16="http://schemas.microsoft.com/office/drawing/2014/main" id="{2610C0BE-E1B0-23A4-5284-03E260B52642}"/>
              </a:ext>
            </a:extLst>
          </p:cNvPr>
          <p:cNvSpPr txBox="1"/>
          <p:nvPr/>
        </p:nvSpPr>
        <p:spPr>
          <a:xfrm>
            <a:off x="13182600" y="2819400"/>
            <a:ext cx="4495800" cy="464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i="0" u="none" strike="noStrike" spc="-100" dirty="0">
                <a:solidFill>
                  <a:srgbClr val="111111"/>
                </a:solidFill>
                <a:ea typeface="Pretendard Regular"/>
              </a:rPr>
              <a:t>Add/delete/modify food items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Grouping/Filtering/Sorting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i="0" u="none" strike="noStrike" spc="-100" dirty="0">
                <a:solidFill>
                  <a:srgbClr val="111111"/>
                </a:solidFill>
                <a:ea typeface="Pretendard Regular"/>
              </a:rPr>
              <a:t>Refrigeration/ Frozen/ </a:t>
            </a: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Room Temperature food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i="0" u="none" strike="noStrike" spc="-100" dirty="0">
                <a:solidFill>
                  <a:srgbClr val="111111"/>
                </a:solidFill>
                <a:ea typeface="Pretendard Regular"/>
              </a:rPr>
              <a:t>Shared/ Private food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i="0" u="none" strike="noStrike" spc="-100" dirty="0">
                <a:solidFill>
                  <a:srgbClr val="111111"/>
                </a:solidFill>
                <a:ea typeface="Pretendard Regular"/>
              </a:rPr>
              <a:t>Expiration date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Purchased date</a:t>
            </a:r>
          </a:p>
          <a:p>
            <a:pPr marL="342900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Scan and auto-add expiration date to the items(OCR)</a:t>
            </a:r>
          </a:p>
        </p:txBody>
      </p:sp>
    </p:spTree>
    <p:extLst>
      <p:ext uri="{BB962C8B-B14F-4D97-AF65-F5344CB8AC3E}">
        <p14:creationId xmlns:p14="http://schemas.microsoft.com/office/powerpoint/2010/main" val="125677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800100" y="774700"/>
            <a:ext cx="11874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111111"/>
                </a:solidFill>
                <a:latin typeface="Hakgyoansim Jiugae R"/>
              </a:rPr>
              <a:t>Solutions: </a:t>
            </a:r>
            <a:r>
              <a:rPr lang="en-US" sz="5000" b="0" i="0" u="none" strike="noStrike" spc="-100">
                <a:solidFill>
                  <a:srgbClr val="111111"/>
                </a:solidFill>
                <a:latin typeface="Hakgyoansim Jiugae R"/>
              </a:rPr>
              <a:t>Finance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761C09B-08FF-6D4D-66D6-59857F9AF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03" y="1748501"/>
            <a:ext cx="6658197" cy="36425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AA23C8D-4BDC-3398-6B48-B048478E2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5807700"/>
            <a:ext cx="6658197" cy="2946827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34DF43E-02E1-E4C5-F580-426A3CDA7CA7}"/>
              </a:ext>
            </a:extLst>
          </p:cNvPr>
          <p:cNvCxnSpPr>
            <a:cxnSpLocks/>
          </p:cNvCxnSpPr>
          <p:nvPr/>
        </p:nvCxnSpPr>
        <p:spPr>
          <a:xfrm>
            <a:off x="4038600" y="3158201"/>
            <a:ext cx="76200" cy="248181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30D3598D-D82E-1E1D-9F17-51B2C289D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750" y="1819607"/>
            <a:ext cx="4838050" cy="382041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265ED4C-31C7-29D1-9C71-8594E9457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600" y="1714500"/>
            <a:ext cx="5842000" cy="4154117"/>
          </a:xfrm>
          <a:prstGeom prst="rect">
            <a:avLst/>
          </a:prstGeom>
        </p:spPr>
      </p:pic>
      <p:sp>
        <p:nvSpPr>
          <p:cNvPr id="46" name="TextBox 34">
            <a:extLst>
              <a:ext uri="{FF2B5EF4-FFF2-40B4-BE49-F238E27FC236}">
                <a16:creationId xmlns:a16="http://schemas.microsoft.com/office/drawing/2014/main" id="{E89F33FD-8E01-9D89-A2F7-E5E7D6D2867A}"/>
              </a:ext>
            </a:extLst>
          </p:cNvPr>
          <p:cNvSpPr txBox="1"/>
          <p:nvPr/>
        </p:nvSpPr>
        <p:spPr>
          <a:xfrm>
            <a:off x="6988397" y="5831409"/>
            <a:ext cx="3327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1" spc="-100" dirty="0">
                <a:solidFill>
                  <a:srgbClr val="111111"/>
                </a:solidFill>
                <a:ea typeface="Pretendard Black"/>
              </a:rPr>
              <a:t>Key features</a:t>
            </a:r>
            <a:endParaRPr lang="ko-KR" sz="4000" b="1" i="0" u="none" strike="noStrike" spc="-100" dirty="0">
              <a:solidFill>
                <a:srgbClr val="111111"/>
              </a:solidFill>
              <a:ea typeface="Pretendard Black"/>
            </a:endParaRPr>
          </a:p>
        </p:txBody>
      </p:sp>
      <p:sp>
        <p:nvSpPr>
          <p:cNvPr id="47" name="TextBox 35">
            <a:extLst>
              <a:ext uri="{FF2B5EF4-FFF2-40B4-BE49-F238E27FC236}">
                <a16:creationId xmlns:a16="http://schemas.microsoft.com/office/drawing/2014/main" id="{8A466C42-C09B-570F-8C1E-BB95E57EC71C}"/>
              </a:ext>
            </a:extLst>
          </p:cNvPr>
          <p:cNvSpPr txBox="1"/>
          <p:nvPr/>
        </p:nvSpPr>
        <p:spPr>
          <a:xfrm>
            <a:off x="7239000" y="6579817"/>
            <a:ext cx="5029200" cy="24498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Balance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Add a bank account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Modify the name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Tracking income/outcome logs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BDAB-17E8-ED32-BFE5-6CADA1739507}"/>
              </a:ext>
            </a:extLst>
          </p:cNvPr>
          <p:cNvSpPr txBox="1"/>
          <p:nvPr/>
        </p:nvSpPr>
        <p:spPr>
          <a:xfrm>
            <a:off x="11658600" y="5905500"/>
            <a:ext cx="9877244" cy="438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Planning Budget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Make categories/sub-categories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Fixed Expense</a:t>
            </a:r>
          </a:p>
          <a:p>
            <a:pPr marL="1257300" lvl="2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Checkbox and Due date feature</a:t>
            </a:r>
          </a:p>
          <a:p>
            <a:pPr marL="342900" lvl="0" indent="-342900" algn="l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Actual Expense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Keep tracking actual expenses</a:t>
            </a:r>
          </a:p>
          <a:p>
            <a:pPr marL="800100" lvl="1" indent="-342900">
              <a:lnSpc>
                <a:spcPct val="141100"/>
              </a:lnSpc>
              <a:buClr>
                <a:srgbClr val="111111"/>
              </a:buClr>
              <a:buFont typeface="Arial"/>
              <a:buChar char="●"/>
            </a:pP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Select who </a:t>
            </a:r>
            <a:r>
              <a:rPr lang="en-US" altLang="ko-KR" sz="2500" spc="-100" dirty="0" err="1">
                <a:solidFill>
                  <a:srgbClr val="111111"/>
                </a:solidFill>
                <a:ea typeface="Pretendard Regular"/>
              </a:rPr>
              <a:t>payed</a:t>
            </a: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, expense categories</a:t>
            </a:r>
            <a:br>
              <a:rPr lang="en-US" altLang="ko-KR" sz="2500" spc="-100" dirty="0">
                <a:solidFill>
                  <a:srgbClr val="111111"/>
                </a:solidFill>
                <a:ea typeface="Pretendard Regular"/>
              </a:rPr>
            </a:br>
            <a:r>
              <a:rPr lang="en-US" altLang="ko-KR" sz="2500" spc="-100" dirty="0">
                <a:solidFill>
                  <a:srgbClr val="111111"/>
                </a:solidFill>
                <a:ea typeface="Pretendard Regular"/>
              </a:rPr>
              <a:t>and bank account from where the money came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563</Words>
  <Application>Microsoft Macintosh PowerPoint</Application>
  <PresentationFormat>사용자 지정</PresentationFormat>
  <Paragraphs>131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Hakgyoansim Jiugae R</vt:lpstr>
      <vt:lpstr>Calibri</vt:lpstr>
      <vt:lpstr>Pretendard ExtraBold</vt:lpstr>
      <vt:lpstr>Pretendard Regular</vt:lpstr>
      <vt:lpstr>맑은 고딕</vt:lpstr>
      <vt:lpstr>Arial</vt:lpstr>
      <vt:lpstr>Pretendard Black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Minsoo Kim</cp:lastModifiedBy>
  <cp:revision>31</cp:revision>
  <dcterms:created xsi:type="dcterms:W3CDTF">2006-08-16T00:00:00Z</dcterms:created>
  <dcterms:modified xsi:type="dcterms:W3CDTF">2024-10-04T01:45:44Z</dcterms:modified>
</cp:coreProperties>
</file>